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7" r:id="rId2"/>
    <p:sldId id="281" r:id="rId3"/>
    <p:sldId id="1228" r:id="rId4"/>
    <p:sldId id="1339" r:id="rId5"/>
    <p:sldId id="259" r:id="rId6"/>
    <p:sldId id="467" r:id="rId7"/>
    <p:sldId id="1216" r:id="rId8"/>
    <p:sldId id="1336" r:id="rId9"/>
    <p:sldId id="532" r:id="rId10"/>
    <p:sldId id="1305" r:id="rId11"/>
    <p:sldId id="1337" r:id="rId12"/>
    <p:sldId id="1338" r:id="rId13"/>
    <p:sldId id="275" r:id="rId14"/>
    <p:sldId id="1324" r:id="rId15"/>
    <p:sldId id="1342" r:id="rId16"/>
    <p:sldId id="1343" r:id="rId17"/>
    <p:sldId id="1344" r:id="rId18"/>
    <p:sldId id="1341" r:id="rId19"/>
    <p:sldId id="1340" r:id="rId20"/>
    <p:sldId id="1345" r:id="rId2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ECEF8"/>
    <a:srgbClr val="FF6600"/>
    <a:srgbClr val="3333FF"/>
    <a:srgbClr val="9933FF"/>
    <a:srgbClr val="00FF00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705" autoAdjust="0"/>
    <p:restoredTop sz="93741" autoAdjust="0"/>
  </p:normalViewPr>
  <p:slideViewPr>
    <p:cSldViewPr snapToGrid="0">
      <p:cViewPr varScale="1">
        <p:scale>
          <a:sx n="62" d="100"/>
          <a:sy n="62" d="100"/>
        </p:scale>
        <p:origin x="42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04AC8-E53F-4404-B0A6-590CBA06ACD9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46C204-3D0E-43E8-BBCD-7E99DCEB24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7174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3032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Distribuer les cartons-nombres aux binômes d’élèves. Les laisser manipuler librement le matériel 1-2 min avant d’échanger collectivement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05745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6E0D23-A545-FA9B-95FC-7E9E10E523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C78403D-173C-FFEE-745D-21C0B7B98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E8BF2EB-850B-1AA3-FC27-CCE9EA863E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Distribuer les cartons-nombres aux binômes d’élèves. Les laisser manipuler librement le matériel 1-2 min avant d’échanger collectivement</a:t>
            </a:r>
          </a:p>
          <a:p>
            <a:r>
              <a:rPr lang="fr-FR" dirty="0"/>
              <a:t>Laisser les élèves classer les cartons. Ils vont probablement les ranger par ordre croissant: les unités, puis les dizaines. D’autres choix seraient possibles (superposition par exemple). Expliquer les différents classements vus dans la classe. Annoncer: Ces cartons-nombres servent à écrire les nombres et à comprendre comment on les construit. Par exemple, utilisez-les pour fabriquer 22. Deux écritures vont se confronter: «22» en superposant ou «202» en juxtaposant. Éliminer et expliciter la mauvaise réponse.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EDDCAC-3B66-DB02-A1CA-97F9661A4C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9378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59E39D-BDF4-8335-E31B-28F2F224D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01A90E9-3583-4FCE-2833-5FF0A73865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CE24DE8-2442-2B90-23FB-626E31CFB5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Montrer comment faire 27 aux CP et 127 aux CE1. Montrer que grâce aux cartons-nombres, on peut écrire les nombres sous une forme additive: «27 = 20 + 7; 127 = 100 + 20 + 7».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4FF6391-D3A5-B8D0-38A0-CDB1C577B2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61943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F22304-4EFA-30A8-ED5E-F161CBA0D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CE366E6-AC61-F599-3D32-547FDBBA94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E3635AB-6E0C-3A11-6D97-76EF93C84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EDFD683-C34B-825C-AAD3-D9B4014E28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88611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6603A-D59A-1217-3397-9FFF7204C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476CF0A-1985-23E7-74C2-06B427EEFC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F83680D-2ECE-9C09-4A28-E9D55E08F9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AD267D3-F7EE-0F9E-9E98-394B3F52BD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2060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78179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Faire une dictée de nombres sur l’ardoise en alternant un nombre CP (38, 52, 44, 21) et un nombre CE1 (358, 512, 474, 621).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2773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82B482-B510-12FA-F3A9-3E6777EB9A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6A72714-8504-3DED-3BA2-9667C8842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F8380E9-B5F8-BC94-3769-6E3C883ACB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CE1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Demander aux élèves de l’écrire sur</a:t>
            </a:r>
          </a:p>
          <a:p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l’ardoise en chiffres puis sous la forme « </a:t>
            </a:r>
            <a:r>
              <a:rPr lang="fr-FR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…D …U 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(</a:t>
            </a:r>
            <a:r>
              <a:rPr lang="fr-FR" sz="1200" b="1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141 = 14D 1U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60D8E51-287D-AD21-8291-B64949E1BA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7303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4964A-7843-3F47-B123-72980DF3D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596F79F-3815-91D8-26EC-083AF05306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3F6C262-FED1-DFCF-71F3-C5C00FF7D9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– 41 / CE1 – 141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CP – 18 / CE1 - 138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CP – 56 / CE1 - 256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CP – 23 / CE1 - 203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D235377-FD23-5A18-9AD9-AC31FA9805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6435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Annoncer aux élèves qu’ils vont apprendre la comptine des dizaines. La réciter en suivant la bande </a:t>
            </a:r>
            <a:r>
              <a:rPr lang="fr-FR" dirty="0" err="1"/>
              <a:t>numé</a:t>
            </a:r>
            <a:r>
              <a:rPr lang="fr-FR" dirty="0"/>
              <a:t> </a:t>
            </a:r>
            <a:r>
              <a:rPr lang="fr-FR" dirty="0" err="1"/>
              <a:t>rique</a:t>
            </a:r>
            <a:r>
              <a:rPr lang="fr-FR" dirty="0"/>
              <a:t>: Une dizaine, 10… Deux dizaines, 20… Trois dizaines, 30… Quatre dizaines, 40… Cinq dizaines, 50… Recommencer collectivement à l’unisson en écrivant au tableau: les CP vont de 10 à 90, les CE1 pour suivent de 100 à 200. On peut égrener la comptine en prenant en main une dizaine de cubes à chaque énonciation. CE1 Ce travail poursuit l’acculturation avec les nombres à 3 chiffres en montrant les régularités et fonctionnements déjà appris sur les nombres inférieurs à 100.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8773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65EB5-D856-D744-A1BA-DD8FAC1F3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4DBFBFD-1B61-ACD2-A880-EC7CA12B37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E6C63F3-42CA-0228-870F-54ABA3E37C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CE1 - 4 + 4 = …  6 + 5 = …  9 + 1 = …  8 + 2 = …  7 + 3 = … 12 = 8 + … 14 = 7 + … 11 = 6 +… 13 = 8 + … 18 = 9 + …</a:t>
            </a:r>
          </a:p>
          <a:p>
            <a:r>
              <a:rPr lang="fr-FR" dirty="0"/>
              <a:t>Corriger rapidement après chaque calcul. À la fin de la séance, faire énoncer les scores.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36E15E-79E6-C36E-6F00-4AAA3E3124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47324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6810BC-A334-19EE-D6CE-76A8CD2244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6E73BCE-CD2E-0B6C-483F-D6A2E17891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82E49AC-4F48-6D36-AECA-5EC88C5390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4308CB-030E-B76B-C208-FE1E80B711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06904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A7838-9ED3-4054-C0AA-D245785C56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A8E643D-A1A4-F252-F743-16A580E463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78FC68F-7460-9D22-4EDB-659CDAA182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C’est un problème qui ressemble à une énigme. Il est différent des problèmes que vous avez faits avant. Ici, il faut se servir de l’image. Vous allez d’abord réfléchir par deux pendant 5 minutes. Puis quand je dirai stop, vous continuerez à chercher seuls. Vous écrirez l’explication et la réponse dans le cahier de maths.</a:t>
            </a:r>
          </a:p>
          <a:p>
            <a:r>
              <a:rPr lang="fr-FR" dirty="0"/>
              <a:t>Corriger collectivement en montrant comment raisonner. </a:t>
            </a:r>
          </a:p>
          <a:p>
            <a:r>
              <a:rPr lang="fr-FR" dirty="0"/>
              <a:t>Procéder de la même façon pour la question 2 : Pour cette question, je pouvais par exemple dessiner les pièces autour de l’image et les compter une par une. </a:t>
            </a:r>
          </a:p>
          <a:p>
            <a:endParaRPr lang="fr-FR" dirty="0"/>
          </a:p>
          <a:p>
            <a:r>
              <a:rPr lang="fr-FR" dirty="0"/>
              <a:t>C’est la première rencontre des élèves avec ce type de problèmes. Il s’agit de développer la flexibilité mathématique et l’ouverture à toutes sortes de procédures en manipulant ou pas.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5395DBE-3E4C-B079-770C-116BA62517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4306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19F1ED-03BB-36AE-1473-003D95040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9F5AA17-4129-0474-CF35-0F366C518F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56B9BE0-D282-093E-2206-2FC9E06D3F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E960A93-BBDD-8509-2A6D-F09D20D300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95988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BFA347-5B52-7703-9A8D-DC90E5C57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61042E1-1102-7DFB-5C48-C8C98996DC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D8D3113-3468-C81C-0E18-DAEFD59F11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88F2C4-E656-4155-E127-EFC7C402EA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9471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0FF217-12A7-4EEB-A87D-39421C46C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6B0D682-99C3-404A-9B55-B0EDB76338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25D1FE5-DCD5-442B-91EF-495398AEF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E546FAD-A964-4AE6-9BFC-0EA1B48AE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C94CDFF-11A5-423A-A3A4-798F50B0E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6614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4C65BD-9992-4902-B05E-0138CCB44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9316A92-0319-4F63-8C86-30F0C4040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C733FA-52A9-4418-8410-88B62C12A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1018959-2499-4EA8-9BA2-196A33C8E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40D0C1B-FE07-4884-9BA9-A7A9C48E8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7641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EB93DDF-FFF3-4049-9079-485FADFFEF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3A39418-0C31-4A1D-A317-6DC2AAC08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E77959-5514-4968-B846-B1131E6CE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4D1FE4-474D-46D9-90F5-08EEB415F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624A66-6612-41A5-8C15-15783BAA7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5312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95D2F2-5F4A-4800-B7FF-085E85967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A39B51-ED64-4E76-AF73-F34909530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B35532-33CD-460D-8F81-58B6BFA37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D97A0FE-61A8-44B9-84A6-2380C2D57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CDE69B1-9C18-4D48-86EF-064450BFC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2893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E0C622-AF3E-44BE-89C3-1C2868314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D9506B-CA9D-47B9-8F83-5B121707A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5513DA7-0CF8-4F08-95C4-12EB094FD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9C69D26-B318-4A1E-BE5B-B4EEECB50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37DAFD-3EFD-492F-9725-971C293A0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3221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EFA138-BBE1-478B-962E-4868E93B6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77C592-D2F5-4B71-A4C1-3C080158E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8CC46E8-ECC3-4311-9475-B5A2720FEF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F837DA2-DB47-46EA-960E-1ECD86A44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2FDB679-3212-4D96-BAD4-C8F7F2F67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CA064E1-6753-4806-ABA0-DDA06CD16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055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EE85EF-E2A3-48D0-BA9B-8EC9AC00C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95029C8-40B9-4BBC-A4BE-8D5A0A038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183306D-F452-464B-8A5E-179B79D9AC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7D1BF7-B52B-4497-A5DD-00CB0636A3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8F345DD-9907-4727-88B0-188804BA81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3ADDBC0-7EEE-4FBA-A279-DFB0234F6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1E36355-8973-4BE4-BC67-F39BBAB29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6AD0037-9B0D-4D25-BD1F-3E4B23917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7702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C619AC-D66D-497B-875D-FDD6AC6CB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D6CEC54-9C38-47C9-8C42-8AD479B2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EDFB55-3929-4E11-BB4B-B17D5727D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8EFF35C-B58E-456B-952E-5BDB700C4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245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D40F451-B973-4029-925C-207B2923D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DAF2F5E-9D14-4DC1-AE9A-9433C411D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3F8B68-7E9F-4BC2-81EE-0AC8CB87F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5079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E4D605-BA5A-4C63-A881-7C95B0195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98BE7B-D98E-47E7-80A3-F73C69506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D6C86DC-0AB7-487C-8748-BC84B67372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6AA718-8B4B-4504-A3E5-8CBB7840C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694152-4D78-4308-A7AF-682FEA2C9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D2DF173-6F9A-4225-9E74-7E039A1ED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215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F65F75-7DF2-4F8F-9AD2-EFC644686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16C54F8-B611-41A9-B77C-0D0F558AFF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04307A8-2323-4F18-8438-BD6E0E413E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1FE131B-9EFC-4741-B33F-AED6166AB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66B9C83-6141-42E3-BE21-B62AF6383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5EC9895-7D7A-42DC-A0C8-AE7B64D1A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1333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EA9F402-D99D-456A-B8A3-F34EFAA04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EE1E11B-C52B-4EA7-82C0-DC449B58F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B97EB5B-ACF9-460A-9BEE-D0A581F130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5BC7A-5159-4D50-ABF3-2D2561C69278}" type="datetimeFigureOut">
              <a:rPr lang="fr-FR" smtClean="0"/>
              <a:t>27/10/2025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08E2530-3019-4648-9044-467A6E8DE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E5B677B-9A7C-4458-9EFB-6F8105F7AD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0939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1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53602-2FB3-41C5-8BFE-6B6D989A4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0474" y="1"/>
            <a:ext cx="12372474" cy="6858000"/>
          </a:xfrm>
        </p:spPr>
        <p:txBody>
          <a:bodyPr>
            <a:normAutofit/>
          </a:bodyPr>
          <a:lstStyle/>
          <a:p>
            <a:pPr algn="ctr"/>
            <a:r>
              <a:rPr lang="fr-FR" sz="13800" dirty="0">
                <a:latin typeface="KG Turning Tables" panose="02000000000000000000" pitchFamily="2" charset="0"/>
              </a:rPr>
              <a:t>PERIODE 2</a:t>
            </a:r>
            <a:br>
              <a:rPr lang="fr-FR" sz="13800" dirty="0">
                <a:latin typeface="KG Turning Tables" panose="02000000000000000000" pitchFamily="2" charset="0"/>
              </a:rPr>
            </a:br>
            <a:br>
              <a:rPr lang="fr-FR" sz="13800" dirty="0">
                <a:latin typeface="KG Turning Tables" panose="02000000000000000000" pitchFamily="2" charset="0"/>
              </a:rPr>
            </a:br>
            <a:r>
              <a:rPr lang="fr-FR" sz="13800" dirty="0">
                <a:latin typeface="KG Turning Tables" panose="02000000000000000000" pitchFamily="2" charset="0"/>
              </a:rPr>
              <a:t>séance 33</a:t>
            </a:r>
          </a:p>
        </p:txBody>
      </p:sp>
    </p:spTree>
    <p:extLst>
      <p:ext uri="{BB962C8B-B14F-4D97-AF65-F5344CB8AC3E}">
        <p14:creationId xmlns:p14="http://schemas.microsoft.com/office/powerpoint/2010/main" val="4051143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BA544E-2EAB-FA0D-AF6D-48047B829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5">
            <a:extLst>
              <a:ext uri="{FF2B5EF4-FFF2-40B4-BE49-F238E27FC236}">
                <a16:creationId xmlns:a16="http://schemas.microsoft.com/office/drawing/2014/main" id="{1266DBFB-9BEE-BC4C-28F1-E064A6058DB7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2027EC1B-ED89-4E0A-469D-0A27D8326182}"/>
              </a:ext>
            </a:extLst>
          </p:cNvPr>
          <p:cNvSpPr txBox="1"/>
          <p:nvPr/>
        </p:nvSpPr>
        <p:spPr>
          <a:xfrm>
            <a:off x="2047189" y="1490225"/>
            <a:ext cx="8097622" cy="1598016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76000" tIns="36000" rIns="108000" bIns="36000" rtlCol="0" anchor="ctr">
            <a:spAutoFit/>
          </a:bodyPr>
          <a:lstStyle>
            <a:defPPr>
              <a:defRPr lang="en-US"/>
            </a:defPPr>
            <a:lvl1pPr>
              <a:lnSpc>
                <a:spcPts val="3380"/>
              </a:lnSpc>
              <a:spcAft>
                <a:spcPts val="800"/>
              </a:spcAft>
              <a:defRPr sz="24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ts val="338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Combien de pièces de puzzles y a-t-il ?</a:t>
            </a:r>
          </a:p>
          <a:p>
            <a:pPr marL="0" marR="0" lvl="0" indent="0" algn="l" defTabSz="457200" rtl="0" eaLnBrk="1" fontAlgn="auto" latinLnBrk="0" hangingPunct="1">
              <a:lnSpc>
                <a:spcPts val="338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Combien faut-il de pièces pour faire le tour du puzzle et le terminer ? </a:t>
            </a:r>
          </a:p>
        </p:txBody>
      </p:sp>
      <p:sp>
        <p:nvSpPr>
          <p:cNvPr id="6" name="Organigramme : Connecteur 5">
            <a:extLst>
              <a:ext uri="{FF2B5EF4-FFF2-40B4-BE49-F238E27FC236}">
                <a16:creationId xmlns:a16="http://schemas.microsoft.com/office/drawing/2014/main" id="{4C930535-9468-9140-0C3A-C9ACE235E9E0}"/>
              </a:ext>
            </a:extLst>
          </p:cNvPr>
          <p:cNvSpPr>
            <a:spLocks noChangeAspect="1"/>
          </p:cNvSpPr>
          <p:nvPr/>
        </p:nvSpPr>
        <p:spPr>
          <a:xfrm>
            <a:off x="2241847" y="1663388"/>
            <a:ext cx="360000" cy="360000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13BFFF33-706A-E750-4E8C-6C348B5DF810}"/>
              </a:ext>
            </a:extLst>
          </p:cNvPr>
          <p:cNvSpPr>
            <a:spLocks noChangeAspect="1"/>
          </p:cNvSpPr>
          <p:nvPr/>
        </p:nvSpPr>
        <p:spPr>
          <a:xfrm>
            <a:off x="2241847" y="2196550"/>
            <a:ext cx="360000" cy="360000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603CB40-9969-F32B-0442-8A754F024F6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4546" y="3961506"/>
            <a:ext cx="3189726" cy="217468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F75515B-C664-E1A8-BA9E-0822D0B91DB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605" b="6578"/>
          <a:stretch>
            <a:fillRect/>
          </a:stretch>
        </p:blipFill>
        <p:spPr>
          <a:xfrm>
            <a:off x="7270117" y="3518343"/>
            <a:ext cx="2817214" cy="2725623"/>
          </a:xfrm>
          <a:prstGeom prst="rect">
            <a:avLst/>
          </a:prstGeom>
        </p:spPr>
      </p:pic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74767E38-7575-4CCB-3AF5-5D8E680854EB}"/>
              </a:ext>
            </a:extLst>
          </p:cNvPr>
          <p:cNvCxnSpPr>
            <a:cxnSpLocks/>
          </p:cNvCxnSpPr>
          <p:nvPr/>
        </p:nvCxnSpPr>
        <p:spPr>
          <a:xfrm>
            <a:off x="6056085" y="2621423"/>
            <a:ext cx="1" cy="3996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>
            <a:extLst>
              <a:ext uri="{FF2B5EF4-FFF2-40B4-BE49-F238E27FC236}">
                <a16:creationId xmlns:a16="http://schemas.microsoft.com/office/drawing/2014/main" id="{111C27E8-8AF2-CCD2-05FC-C0D639B74C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2182" y="31181"/>
            <a:ext cx="1362758" cy="134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9414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F2995-8388-6893-FE79-039FBBCCC9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5">
            <a:extLst>
              <a:ext uri="{FF2B5EF4-FFF2-40B4-BE49-F238E27FC236}">
                <a16:creationId xmlns:a16="http://schemas.microsoft.com/office/drawing/2014/main" id="{C6A46EFB-2176-5372-A005-6227175A072D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sp>
        <p:nvSpPr>
          <p:cNvPr id="6" name="Organigramme : Connecteur 5">
            <a:extLst>
              <a:ext uri="{FF2B5EF4-FFF2-40B4-BE49-F238E27FC236}">
                <a16:creationId xmlns:a16="http://schemas.microsoft.com/office/drawing/2014/main" id="{FB3545EC-AE73-2183-77E1-51E658D14345}"/>
              </a:ext>
            </a:extLst>
          </p:cNvPr>
          <p:cNvSpPr>
            <a:spLocks noChangeAspect="1"/>
          </p:cNvSpPr>
          <p:nvPr/>
        </p:nvSpPr>
        <p:spPr>
          <a:xfrm>
            <a:off x="2681075" y="1125253"/>
            <a:ext cx="360000" cy="360000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5ADB9A70-4D11-16F9-03BB-C26BFB03AE22}"/>
              </a:ext>
            </a:extLst>
          </p:cNvPr>
          <p:cNvCxnSpPr>
            <a:cxnSpLocks/>
          </p:cNvCxnSpPr>
          <p:nvPr/>
        </p:nvCxnSpPr>
        <p:spPr>
          <a:xfrm>
            <a:off x="5995125" y="2377583"/>
            <a:ext cx="1" cy="3996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 de texte 2">
            <a:extLst>
              <a:ext uri="{FF2B5EF4-FFF2-40B4-BE49-F238E27FC236}">
                <a16:creationId xmlns:a16="http://schemas.microsoft.com/office/drawing/2014/main" id="{F5983A3A-7224-1BAB-5A46-EF2610473E61}"/>
              </a:ext>
            </a:extLst>
          </p:cNvPr>
          <p:cNvSpPr txBox="1"/>
          <p:nvPr/>
        </p:nvSpPr>
        <p:spPr>
          <a:xfrm>
            <a:off x="2290956" y="5014215"/>
            <a:ext cx="2051686" cy="891248"/>
          </a:xfrm>
          <a:prstGeom prst="roundRect">
            <a:avLst/>
          </a:prstGeom>
          <a:solidFill>
            <a:srgbClr val="ED1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88000" bIns="144000" rtlCol="0" anchor="ctr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bg1"/>
                </a:solidFill>
                <a:latin typeface="BelleAllureCE" panose="02000803000000000000" pitchFamily="50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Il y a 6 pièces.</a:t>
            </a:r>
          </a:p>
        </p:txBody>
      </p:sp>
      <p:sp>
        <p:nvSpPr>
          <p:cNvPr id="10" name="Zone de texte 2">
            <a:extLst>
              <a:ext uri="{FF2B5EF4-FFF2-40B4-BE49-F238E27FC236}">
                <a16:creationId xmlns:a16="http://schemas.microsoft.com/office/drawing/2014/main" id="{264B369A-A27B-225F-0C15-D6615885C934}"/>
              </a:ext>
            </a:extLst>
          </p:cNvPr>
          <p:cNvSpPr txBox="1"/>
          <p:nvPr/>
        </p:nvSpPr>
        <p:spPr>
          <a:xfrm>
            <a:off x="2601651" y="1045399"/>
            <a:ext cx="8097622" cy="519707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76000" tIns="36000" rIns="108000" bIns="36000" rtlCol="0" anchor="ctr">
            <a:spAutoFit/>
          </a:bodyPr>
          <a:lstStyle>
            <a:defPPr>
              <a:defRPr lang="en-US"/>
            </a:defPPr>
            <a:lvl1pPr>
              <a:lnSpc>
                <a:spcPts val="3380"/>
              </a:lnSpc>
              <a:spcAft>
                <a:spcPts val="800"/>
              </a:spcAft>
              <a:defRPr sz="24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ts val="338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Combien de pièces de puzzles y a-t-il ?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BF31F16-0DEA-7F65-50B4-AC76486CCB6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2118" y="2564061"/>
            <a:ext cx="3189726" cy="2174684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F63092A-85D0-67A4-6786-D88376B006A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605" b="6578"/>
          <a:stretch>
            <a:fillRect/>
          </a:stretch>
        </p:blipFill>
        <p:spPr>
          <a:xfrm>
            <a:off x="7055521" y="2288592"/>
            <a:ext cx="2817214" cy="2725623"/>
          </a:xfrm>
          <a:prstGeom prst="rect">
            <a:avLst/>
          </a:prstGeom>
        </p:spPr>
      </p:pic>
      <p:sp>
        <p:nvSpPr>
          <p:cNvPr id="16" name="Organigramme : Connecteur 15">
            <a:extLst>
              <a:ext uri="{FF2B5EF4-FFF2-40B4-BE49-F238E27FC236}">
                <a16:creationId xmlns:a16="http://schemas.microsoft.com/office/drawing/2014/main" id="{6E479314-F292-DA37-E998-1FC2D1122424}"/>
              </a:ext>
            </a:extLst>
          </p:cNvPr>
          <p:cNvSpPr>
            <a:spLocks noChangeAspect="1"/>
          </p:cNvSpPr>
          <p:nvPr/>
        </p:nvSpPr>
        <p:spPr>
          <a:xfrm>
            <a:off x="2681075" y="1125253"/>
            <a:ext cx="360000" cy="360000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7" name="Zone de texte 2">
            <a:extLst>
              <a:ext uri="{FF2B5EF4-FFF2-40B4-BE49-F238E27FC236}">
                <a16:creationId xmlns:a16="http://schemas.microsoft.com/office/drawing/2014/main" id="{DFD110BF-CD9D-207C-4A56-7628FE822C5C}"/>
              </a:ext>
            </a:extLst>
          </p:cNvPr>
          <p:cNvSpPr txBox="1"/>
          <p:nvPr/>
        </p:nvSpPr>
        <p:spPr>
          <a:xfrm>
            <a:off x="7647609" y="5014215"/>
            <a:ext cx="2033842" cy="891248"/>
          </a:xfrm>
          <a:prstGeom prst="roundRect">
            <a:avLst/>
          </a:prstGeom>
          <a:solidFill>
            <a:srgbClr val="ED1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88000" bIns="144000" rtlCol="0" anchor="ctr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bg1"/>
                </a:solidFill>
                <a:latin typeface="BelleAllureCE" panose="02000803000000000000" pitchFamily="50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Il y a 9 pièces.</a:t>
            </a:r>
          </a:p>
        </p:txBody>
      </p:sp>
    </p:spTree>
    <p:extLst>
      <p:ext uri="{BB962C8B-B14F-4D97-AF65-F5344CB8AC3E}">
        <p14:creationId xmlns:p14="http://schemas.microsoft.com/office/powerpoint/2010/main" val="3014292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50776C-5586-5B57-C4B4-E18133F888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5">
            <a:extLst>
              <a:ext uri="{FF2B5EF4-FFF2-40B4-BE49-F238E27FC236}">
                <a16:creationId xmlns:a16="http://schemas.microsoft.com/office/drawing/2014/main" id="{CD2101A0-1855-ADCC-D592-161B2B34D606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>
              <a:ln>
                <a:solidFill>
                  <a:srgbClr val="7030A0"/>
                </a:solidFill>
              </a:ln>
              <a:solidFill>
                <a:srgbClr val="FECEF8"/>
              </a:solidFill>
            </a:endParaRPr>
          </a:p>
        </p:txBody>
      </p: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2A156E18-33CD-9DA3-317C-25AF24F05118}"/>
              </a:ext>
            </a:extLst>
          </p:cNvPr>
          <p:cNvCxnSpPr>
            <a:cxnSpLocks/>
          </p:cNvCxnSpPr>
          <p:nvPr/>
        </p:nvCxnSpPr>
        <p:spPr>
          <a:xfrm>
            <a:off x="5995125" y="2377583"/>
            <a:ext cx="1" cy="3996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BB9A91A4-3409-A256-9E6F-385BDDB5815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214" y="3105650"/>
            <a:ext cx="2361966" cy="161033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26D9ADB-746F-5B8C-CCE2-6BA67C4506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491794" y="3325952"/>
            <a:ext cx="642946" cy="584362"/>
          </a:xfrm>
          <a:prstGeom prst="rect">
            <a:avLst/>
          </a:prstGeom>
        </p:spPr>
      </p:pic>
      <p:sp>
        <p:nvSpPr>
          <p:cNvPr id="7" name="Zone de texte 2">
            <a:extLst>
              <a:ext uri="{FF2B5EF4-FFF2-40B4-BE49-F238E27FC236}">
                <a16:creationId xmlns:a16="http://schemas.microsoft.com/office/drawing/2014/main" id="{57329B2B-72C5-2B2C-D82B-87B6DD51AAB6}"/>
              </a:ext>
            </a:extLst>
          </p:cNvPr>
          <p:cNvSpPr txBox="1"/>
          <p:nvPr/>
        </p:nvSpPr>
        <p:spPr>
          <a:xfrm>
            <a:off x="2751710" y="5425759"/>
            <a:ext cx="2051686" cy="823144"/>
          </a:xfrm>
          <a:prstGeom prst="roundRect">
            <a:avLst/>
          </a:prstGeom>
          <a:solidFill>
            <a:srgbClr val="ED1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88000" bIns="144000" rtlCol="0" anchor="ctr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bg1"/>
                </a:solidFill>
                <a:latin typeface="BelleAllureCE" panose="02000803000000000000" pitchFamily="50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Il faut 14 pièces.</a:t>
            </a:r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5AA95319-F106-18AA-D677-8418DCB5B0D1}"/>
              </a:ext>
            </a:extLst>
          </p:cNvPr>
          <p:cNvSpPr txBox="1"/>
          <p:nvPr/>
        </p:nvSpPr>
        <p:spPr>
          <a:xfrm>
            <a:off x="2473504" y="1232478"/>
            <a:ext cx="8714339" cy="506867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576000" tIns="36000" rIns="108000" bIns="36000" rtlCol="0" anchor="ctr">
            <a:spAutoFit/>
          </a:bodyPr>
          <a:lstStyle>
            <a:defPPr>
              <a:defRPr lang="en-US"/>
            </a:defPPr>
            <a:lvl1pPr>
              <a:lnSpc>
                <a:spcPts val="3380"/>
              </a:lnSpc>
              <a:spcAft>
                <a:spcPts val="800"/>
              </a:spcAft>
              <a:defRPr sz="240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2000" dirty="0">
                <a:solidFill>
                  <a:prstClr val="black"/>
                </a:solidFill>
              </a:rPr>
              <a:t>Combien faut-il de pièces pour faire le tour du puzzle et le terminer ?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Zone de texte 2">
            <a:extLst>
              <a:ext uri="{FF2B5EF4-FFF2-40B4-BE49-F238E27FC236}">
                <a16:creationId xmlns:a16="http://schemas.microsoft.com/office/drawing/2014/main" id="{4D9F545C-2C10-3C6D-B4A3-CE9766E9296C}"/>
              </a:ext>
            </a:extLst>
          </p:cNvPr>
          <p:cNvSpPr txBox="1"/>
          <p:nvPr/>
        </p:nvSpPr>
        <p:spPr>
          <a:xfrm>
            <a:off x="7388834" y="5425759"/>
            <a:ext cx="2003946" cy="823144"/>
          </a:xfrm>
          <a:prstGeom prst="roundRect">
            <a:avLst/>
          </a:prstGeom>
          <a:solidFill>
            <a:srgbClr val="ED12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288000" bIns="144000" rtlCol="0" anchor="ctr">
            <a:spAutoFit/>
          </a:bodyPr>
          <a:lstStyle>
            <a:defPPr>
              <a:defRPr lang="en-US"/>
            </a:defPPr>
            <a:lvl1pPr>
              <a:defRPr sz="2400" b="1">
                <a:solidFill>
                  <a:schemeClr val="bg1"/>
                </a:solidFill>
                <a:latin typeface="BelleAllureCE" panose="02000803000000000000" pitchFamily="50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Il faut 16 pièces.</a:t>
            </a:r>
          </a:p>
        </p:txBody>
      </p:sp>
      <p:sp>
        <p:nvSpPr>
          <p:cNvPr id="18" name="Organigramme : Connecteur 17">
            <a:extLst>
              <a:ext uri="{FF2B5EF4-FFF2-40B4-BE49-F238E27FC236}">
                <a16:creationId xmlns:a16="http://schemas.microsoft.com/office/drawing/2014/main" id="{4A8F0E6C-F8F8-128B-17DF-ADDABD9D60FC}"/>
              </a:ext>
            </a:extLst>
          </p:cNvPr>
          <p:cNvSpPr>
            <a:spLocks noChangeAspect="1"/>
          </p:cNvSpPr>
          <p:nvPr/>
        </p:nvSpPr>
        <p:spPr>
          <a:xfrm>
            <a:off x="2661041" y="1305911"/>
            <a:ext cx="360000" cy="360000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9AFB88AE-275E-F732-24B0-877C730027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7815" y="2957368"/>
            <a:ext cx="1819982" cy="1960442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DECE00CA-C469-8025-93E0-60C4209E617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497998" y="2800405"/>
            <a:ext cx="642947" cy="520385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98A1F86B-6E0F-3482-4D8C-D12896633BB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7918638" y="2722320"/>
            <a:ext cx="642946" cy="520384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6849617E-7831-5EB4-9FDD-4E1E49755BC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390807" y="2714846"/>
            <a:ext cx="642946" cy="520384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D99E8C0E-B2E7-899E-338D-12608BEE40C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7922935" y="4585684"/>
            <a:ext cx="642946" cy="520384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A909CFB3-76FE-C2B0-EC0B-33EA19F409E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394864" y="4585685"/>
            <a:ext cx="642946" cy="520384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F1AA286D-8D1D-06FD-44EF-BF8AFA26B5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514530" y="4526095"/>
            <a:ext cx="642947" cy="520385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005B1B1F-3D2F-D815-F3EC-A515BF725DF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867823" y="3206903"/>
            <a:ext cx="642946" cy="520384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4D304D26-5FAA-E7CF-8B61-4901CE583E8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920537" y="3619509"/>
            <a:ext cx="642947" cy="520385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4A740ACC-E661-6E38-E12C-7B75D8886DA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8911971" y="4069579"/>
            <a:ext cx="642947" cy="52038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796B9C15-95F8-2033-70FD-BFA527284A1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6959030" y="3199806"/>
            <a:ext cx="642946" cy="520384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97E76B3F-8782-9A75-FCED-A9B7C6AC37D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051067" y="3605183"/>
            <a:ext cx="642947" cy="520385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C2903FED-3198-1C2D-FE90-8AB33FCA7F9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046862" y="4046464"/>
            <a:ext cx="642947" cy="520385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B377C0D2-C139-FA7C-0920-C7F53269569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018222" y="2680987"/>
            <a:ext cx="770337" cy="642148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04D57FC8-85A7-C045-E5EE-AA0F5AEAD26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863665" y="2714846"/>
            <a:ext cx="770337" cy="642148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55D630E2-A755-E495-03A8-C25D269C058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035606" y="4547560"/>
            <a:ext cx="744368" cy="628762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87D66D48-DD57-7593-B148-86BFA99E5F4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8434" y="4502100"/>
            <a:ext cx="728798" cy="616943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69DD8142-D228-B841-A07D-31DE8D2FE91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934349" y="2843682"/>
            <a:ext cx="713473" cy="520384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EE5CF517-B227-F2CB-6EB6-4EBA19D545F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496774" y="2895569"/>
            <a:ext cx="638091" cy="562211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D1E5E92D-C745-277E-4F68-D30E4A0B7D7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9615" y="2727087"/>
            <a:ext cx="920560" cy="642148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A6AAD956-86AE-B1A4-7D3F-5D8A976AC22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4512994" y="3857578"/>
            <a:ext cx="754301" cy="510056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01C2F23B-0997-5245-BC1C-1F342C48AEB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4491792" y="2833893"/>
            <a:ext cx="766179" cy="666681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7BD12A3F-E83F-08B6-A9F0-576FCF0DE0B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7632" y="4331546"/>
            <a:ext cx="766374" cy="674814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4CC16648-9EC8-682D-CB1D-0228965AF23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904882" y="4463199"/>
            <a:ext cx="769700" cy="520384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A5236A7B-9623-F110-77AA-686C5FC4DBE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468772" y="4338635"/>
            <a:ext cx="674815" cy="628763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9D24906F-BD38-F7FA-F580-AB8C62F544F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2350939" y="2833895"/>
            <a:ext cx="642946" cy="520384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2A49D6CF-93CF-FC8D-9B30-FC8A9A56E3E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381148" y="3255747"/>
            <a:ext cx="746922" cy="562210"/>
          </a:xfrm>
          <a:prstGeom prst="rect">
            <a:avLst/>
          </a:prstGeom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id="{5120FE2B-D59F-CF31-914D-26DD18A5EF3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2342895" y="3867412"/>
            <a:ext cx="892675" cy="628762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C8999BAC-A3CE-5AB4-23C0-FA6E5719566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2791622" y="4461170"/>
            <a:ext cx="863372" cy="674814"/>
          </a:xfrm>
          <a:prstGeom prst="rect">
            <a:avLst/>
          </a:prstGeom>
        </p:spPr>
      </p:pic>
      <p:pic>
        <p:nvPicPr>
          <p:cNvPr id="48" name="Image 47">
            <a:extLst>
              <a:ext uri="{FF2B5EF4-FFF2-40B4-BE49-F238E27FC236}">
                <a16:creationId xmlns:a16="http://schemas.microsoft.com/office/drawing/2014/main" id="{C21A83E7-77A8-D4F9-945B-FAF8C067F90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2346555" y="4428958"/>
            <a:ext cx="642946" cy="588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43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806D14-3228-97B8-5EEB-3DD918749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F2618F-AC57-D2D3-84C4-98BDB2A9A1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0C82442-5544-3038-D538-7CAEE7E8125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95D2B0D-6E0E-46CB-BF5F-6008A550A464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71F824F-FD21-C9AA-99CA-2D6267A23B2D}"/>
                </a:ext>
              </a:extLst>
            </p:cNvPr>
            <p:cNvSpPr txBox="1"/>
            <p:nvPr/>
          </p:nvSpPr>
          <p:spPr>
            <a:xfrm>
              <a:off x="901558" y="2876353"/>
              <a:ext cx="7674795" cy="2372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construis les nombres à l’aide des cartons-nombres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  <a:p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BC52BB5-BB5B-E311-55B0-4445C2828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00235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B4AF08EE-C501-53A8-989D-79B0A4E26CEB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pic>
        <p:nvPicPr>
          <p:cNvPr id="2" name="Picture 4" descr="Cartes à tâches en numération sur la valeur des chiffres - L'école  d'Ailleurs">
            <a:extLst>
              <a:ext uri="{FF2B5EF4-FFF2-40B4-BE49-F238E27FC236}">
                <a16:creationId xmlns:a16="http://schemas.microsoft.com/office/drawing/2014/main" id="{9C0C4C6F-DB39-D9D0-FC1D-CC629D194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783" y="335507"/>
            <a:ext cx="2052434" cy="117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CC44CE0-69C6-3846-9E38-39B77A7DA7AB}"/>
              </a:ext>
            </a:extLst>
          </p:cNvPr>
          <p:cNvSpPr txBox="1"/>
          <p:nvPr/>
        </p:nvSpPr>
        <p:spPr>
          <a:xfrm>
            <a:off x="1263721" y="2969903"/>
            <a:ext cx="981182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/>
              <a:t>Nous allons utiliser un nouveau matériel, qui s’appelle les cartons-nombres, pour mieux comprendre comment on construit les nombres.</a:t>
            </a:r>
          </a:p>
        </p:txBody>
      </p:sp>
    </p:spTree>
    <p:extLst>
      <p:ext uri="{BB962C8B-B14F-4D97-AF65-F5344CB8AC3E}">
        <p14:creationId xmlns:p14="http://schemas.microsoft.com/office/powerpoint/2010/main" val="887872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B93CE-59D8-5699-2D8E-2735242C0C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9401BB9C-5B9B-3C66-207A-E6E30399E721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pic>
        <p:nvPicPr>
          <p:cNvPr id="2" name="Picture 4" descr="Cartes à tâches en numération sur la valeur des chiffres - L'école  d'Ailleurs">
            <a:extLst>
              <a:ext uri="{FF2B5EF4-FFF2-40B4-BE49-F238E27FC236}">
                <a16:creationId xmlns:a16="http://schemas.microsoft.com/office/drawing/2014/main" id="{5D4F2613-3630-C2A8-C0F3-C903BAE66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972" y="144158"/>
            <a:ext cx="2052434" cy="117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C3500AB-8767-C08E-D55B-30D8E6C5F98C}"/>
              </a:ext>
            </a:extLst>
          </p:cNvPr>
          <p:cNvSpPr txBox="1"/>
          <p:nvPr/>
        </p:nvSpPr>
        <p:spPr>
          <a:xfrm>
            <a:off x="3029164" y="2918533"/>
            <a:ext cx="613367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/>
              <a:t>Que représentent ces cartons? </a:t>
            </a:r>
          </a:p>
          <a:p>
            <a:r>
              <a:rPr lang="fr-FR" sz="3200" dirty="0"/>
              <a:t>Que voyez-vous? </a:t>
            </a:r>
          </a:p>
          <a:p>
            <a:r>
              <a:rPr lang="fr-FR" sz="3200" dirty="0"/>
              <a:t>Pouvez-vous les ranger, les classer?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F2728CD-33A4-543F-69D5-320EAF3289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79293" y="144543"/>
            <a:ext cx="957596" cy="1174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121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605577-A4E1-1340-44AE-024A53ED4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20231056-9E7C-E566-F987-9B6F1ECB3297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pic>
        <p:nvPicPr>
          <p:cNvPr id="2" name="Picture 4" descr="Cartes à tâches en numération sur la valeur des chiffres - L'école  d'Ailleurs">
            <a:extLst>
              <a:ext uri="{FF2B5EF4-FFF2-40B4-BE49-F238E27FC236}">
                <a16:creationId xmlns:a16="http://schemas.microsoft.com/office/drawing/2014/main" id="{4DDEFA31-9DFA-B2DA-5318-25509FFC21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783" y="111307"/>
            <a:ext cx="2052434" cy="117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77990B9D-004C-1745-BD00-EB38044A9DA5}"/>
              </a:ext>
            </a:extLst>
          </p:cNvPr>
          <p:cNvSpPr txBox="1"/>
          <p:nvPr/>
        </p:nvSpPr>
        <p:spPr>
          <a:xfrm>
            <a:off x="440076" y="2127423"/>
            <a:ext cx="1131184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u="sng" dirty="0"/>
              <a:t>Règle d’utilisation des cartons-nombres</a:t>
            </a:r>
          </a:p>
          <a:p>
            <a:endParaRPr lang="fr-FR" sz="3200" u="sng" dirty="0"/>
          </a:p>
          <a:p>
            <a:r>
              <a:rPr lang="fr-FR" sz="3200" dirty="0"/>
              <a:t>Pour fabriquer un nombre avec les cartons-nombres, je dois superposer les cartons les uns sur les autres : d’abord celui qui représente les centaines (le plus grand) puis, par-dessus, celui qui représente les dizaines, puis par-dessus, celui des unités. </a:t>
            </a:r>
          </a:p>
          <a:p>
            <a:r>
              <a:rPr lang="fr-FR" sz="3200" dirty="0"/>
              <a:t>Je superpose bien les cartons en me servant de la bande colorée à droite comme repère.</a:t>
            </a:r>
          </a:p>
        </p:txBody>
      </p:sp>
    </p:spTree>
    <p:extLst>
      <p:ext uri="{BB962C8B-B14F-4D97-AF65-F5344CB8AC3E}">
        <p14:creationId xmlns:p14="http://schemas.microsoft.com/office/powerpoint/2010/main" val="2385653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C6F1E-52C8-AF92-D493-E76172BB3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84342B5B-2202-72B0-37F0-8496E2158482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pic>
        <p:nvPicPr>
          <p:cNvPr id="2" name="Picture 4" descr="Cartes à tâches en numération sur la valeur des chiffres - L'école  d'Ailleurs">
            <a:extLst>
              <a:ext uri="{FF2B5EF4-FFF2-40B4-BE49-F238E27FC236}">
                <a16:creationId xmlns:a16="http://schemas.microsoft.com/office/drawing/2014/main" id="{FEFA1C24-4172-F15B-BCD8-114EF5F89C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783" y="111307"/>
            <a:ext cx="2052434" cy="117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26F3CFA-82A9-7ACD-A4AF-6873D3DEFADA}"/>
              </a:ext>
            </a:extLst>
          </p:cNvPr>
          <p:cNvSpPr txBox="1"/>
          <p:nvPr/>
        </p:nvSpPr>
        <p:spPr>
          <a:xfrm>
            <a:off x="440074" y="2127423"/>
            <a:ext cx="5655923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/>
              <a:t>1/ </a:t>
            </a:r>
            <a:r>
              <a:rPr lang="fr-FR" sz="3200" dirty="0"/>
              <a:t>Fabrique le nombre</a:t>
            </a:r>
            <a:r>
              <a:rPr lang="fr-FR" sz="3600" b="1" dirty="0">
                <a:solidFill>
                  <a:srgbClr val="0070C0"/>
                </a:solidFill>
              </a:rPr>
              <a:t> 35</a:t>
            </a:r>
          </a:p>
          <a:p>
            <a:endParaRPr lang="fr-FR" sz="3600" b="1" dirty="0">
              <a:solidFill>
                <a:srgbClr val="0070C0"/>
              </a:solidFill>
            </a:endParaRPr>
          </a:p>
          <a:p>
            <a:r>
              <a:rPr lang="fr-FR" sz="3200" b="1" dirty="0"/>
              <a:t>2/ </a:t>
            </a:r>
            <a:r>
              <a:rPr lang="fr-FR" sz="3200" dirty="0"/>
              <a:t>Fabrique le nombre construit avec </a:t>
            </a:r>
            <a:r>
              <a:rPr lang="fr-FR" sz="3600" b="1" dirty="0">
                <a:solidFill>
                  <a:srgbClr val="0070C0"/>
                </a:solidFill>
              </a:rPr>
              <a:t>4 </a:t>
            </a:r>
            <a:r>
              <a:rPr lang="fr-FR" sz="3200" dirty="0"/>
              <a:t>dizaines et </a:t>
            </a:r>
            <a:r>
              <a:rPr lang="fr-FR" sz="3600" b="1" dirty="0">
                <a:solidFill>
                  <a:srgbClr val="0070C0"/>
                </a:solidFill>
              </a:rPr>
              <a:t>9 </a:t>
            </a:r>
            <a:r>
              <a:rPr lang="fr-FR" sz="3200" dirty="0"/>
              <a:t>unités</a:t>
            </a:r>
          </a:p>
          <a:p>
            <a:endParaRPr lang="fr-FR" sz="3200" dirty="0"/>
          </a:p>
          <a:p>
            <a:r>
              <a:rPr lang="fr-FR" sz="3200" b="1" dirty="0"/>
              <a:t>3/ </a:t>
            </a:r>
            <a:r>
              <a:rPr lang="fr-FR" sz="3200" dirty="0"/>
              <a:t>Puis le nombre construit avec </a:t>
            </a:r>
            <a:r>
              <a:rPr lang="fr-FR" sz="3600" b="1" dirty="0">
                <a:solidFill>
                  <a:srgbClr val="0070C0"/>
                </a:solidFill>
              </a:rPr>
              <a:t>5</a:t>
            </a:r>
            <a:r>
              <a:rPr lang="fr-FR" sz="4000" b="1" dirty="0">
                <a:solidFill>
                  <a:srgbClr val="0070C0"/>
                </a:solidFill>
              </a:rPr>
              <a:t> </a:t>
            </a:r>
            <a:r>
              <a:rPr lang="fr-FR" sz="3200" dirty="0"/>
              <a:t>dizaines et </a:t>
            </a:r>
            <a:r>
              <a:rPr lang="fr-FR" sz="3600" b="1" dirty="0">
                <a:solidFill>
                  <a:srgbClr val="0070C0"/>
                </a:solidFill>
              </a:rPr>
              <a:t>3</a:t>
            </a:r>
            <a:r>
              <a:rPr lang="fr-FR" sz="4000" b="1" dirty="0">
                <a:solidFill>
                  <a:srgbClr val="0070C0"/>
                </a:solidFill>
              </a:rPr>
              <a:t> </a:t>
            </a:r>
            <a:r>
              <a:rPr lang="fr-FR" sz="3200" dirty="0"/>
              <a:t>unités</a:t>
            </a:r>
          </a:p>
          <a:p>
            <a:endParaRPr lang="fr-FR" sz="3600" b="1" dirty="0"/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4DCE99D8-4107-E44B-C204-785482558828}"/>
              </a:ext>
            </a:extLst>
          </p:cNvPr>
          <p:cNvCxnSpPr/>
          <p:nvPr/>
        </p:nvCxnSpPr>
        <p:spPr>
          <a:xfrm>
            <a:off x="6173097" y="1286101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ZoneTexte 3">
            <a:extLst>
              <a:ext uri="{FF2B5EF4-FFF2-40B4-BE49-F238E27FC236}">
                <a16:creationId xmlns:a16="http://schemas.microsoft.com/office/drawing/2014/main" id="{3F4DBB95-8390-E60D-C9BE-5020FF3CFBFD}"/>
              </a:ext>
            </a:extLst>
          </p:cNvPr>
          <p:cNvSpPr txBox="1"/>
          <p:nvPr/>
        </p:nvSpPr>
        <p:spPr>
          <a:xfrm>
            <a:off x="6349430" y="2127423"/>
            <a:ext cx="474899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/>
              <a:t>1/ </a:t>
            </a:r>
            <a:r>
              <a:rPr lang="fr-FR" sz="3200" dirty="0"/>
              <a:t>Fabrique le nombre</a:t>
            </a:r>
            <a:r>
              <a:rPr lang="fr-FR" sz="3600" b="1" dirty="0">
                <a:solidFill>
                  <a:srgbClr val="0070C0"/>
                </a:solidFill>
              </a:rPr>
              <a:t> 327</a:t>
            </a:r>
          </a:p>
          <a:p>
            <a:endParaRPr lang="fr-FR" sz="3600" b="1" dirty="0">
              <a:solidFill>
                <a:srgbClr val="0070C0"/>
              </a:solidFill>
            </a:endParaRPr>
          </a:p>
          <a:p>
            <a:r>
              <a:rPr lang="fr-FR" sz="3200" b="1" dirty="0"/>
              <a:t>2/ </a:t>
            </a:r>
            <a:r>
              <a:rPr lang="fr-FR" sz="3200" dirty="0"/>
              <a:t>Fabrique le nombre </a:t>
            </a:r>
            <a:r>
              <a:rPr lang="fr-FR" sz="3200" b="1" dirty="0">
                <a:solidFill>
                  <a:srgbClr val="0070C0"/>
                </a:solidFill>
              </a:rPr>
              <a:t>705</a:t>
            </a:r>
          </a:p>
          <a:p>
            <a:endParaRPr lang="fr-FR" sz="3200" b="1" dirty="0">
              <a:solidFill>
                <a:srgbClr val="0070C0"/>
              </a:solidFill>
            </a:endParaRPr>
          </a:p>
          <a:p>
            <a:r>
              <a:rPr lang="fr-FR" sz="3200" b="1" dirty="0"/>
              <a:t>3/ </a:t>
            </a:r>
            <a:r>
              <a:rPr lang="fr-FR" sz="3200" dirty="0"/>
              <a:t>Fabrique le nombre </a:t>
            </a:r>
            <a:r>
              <a:rPr lang="fr-FR" sz="3200" b="1" dirty="0">
                <a:solidFill>
                  <a:srgbClr val="0070C0"/>
                </a:solidFill>
              </a:rPr>
              <a:t>481</a:t>
            </a:r>
          </a:p>
        </p:txBody>
      </p:sp>
    </p:spTree>
    <p:extLst>
      <p:ext uri="{BB962C8B-B14F-4D97-AF65-F5344CB8AC3E}">
        <p14:creationId xmlns:p14="http://schemas.microsoft.com/office/powerpoint/2010/main" val="17932132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9CB44E-3A6F-DF19-CF12-0C2C60B6F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B06B6F01-3C05-387A-DB91-3938DCA2974D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CF47993C-7647-908F-E780-B42E7778B205}"/>
              </a:ext>
            </a:extLst>
          </p:cNvPr>
          <p:cNvCxnSpPr/>
          <p:nvPr/>
        </p:nvCxnSpPr>
        <p:spPr>
          <a:xfrm>
            <a:off x="6614886" y="985416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61D445EB-3074-82D2-6081-EFD4758A80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9666" y="985416"/>
            <a:ext cx="4007194" cy="5679440"/>
          </a:xfrm>
          <a:prstGeom prst="rect">
            <a:avLst/>
          </a:prstGeom>
        </p:spPr>
      </p:pic>
      <p:sp>
        <p:nvSpPr>
          <p:cNvPr id="16" name="Titre 1">
            <a:extLst>
              <a:ext uri="{FF2B5EF4-FFF2-40B4-BE49-F238E27FC236}">
                <a16:creationId xmlns:a16="http://schemas.microsoft.com/office/drawing/2014/main" id="{06354272-7107-7364-5CBA-CAD38828DF6D}"/>
              </a:ext>
            </a:extLst>
          </p:cNvPr>
          <p:cNvSpPr txBox="1">
            <a:spLocks/>
          </p:cNvSpPr>
          <p:nvPr/>
        </p:nvSpPr>
        <p:spPr>
          <a:xfrm>
            <a:off x="5440819" y="67965"/>
            <a:ext cx="2348133" cy="665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Lis la leçon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BF353D7-A9CB-B9E1-28AF-ED76BA7DFC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9894" y="985416"/>
            <a:ext cx="4039376" cy="5499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8411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B4AF08EE-C501-53A8-989D-79B0A4E26CEB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6F0AC10C-39D5-EBBC-57FD-886133600C8B}"/>
              </a:ext>
            </a:extLst>
          </p:cNvPr>
          <p:cNvCxnSpPr/>
          <p:nvPr/>
        </p:nvCxnSpPr>
        <p:spPr>
          <a:xfrm>
            <a:off x="6614886" y="985416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04E68563-F8D8-BDAD-D0CC-38F9BE7A89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2826" y="881696"/>
            <a:ext cx="4007194" cy="5679440"/>
          </a:xfrm>
          <a:prstGeom prst="rect">
            <a:avLst/>
          </a:prstGeom>
        </p:spPr>
      </p:pic>
      <p:pic>
        <p:nvPicPr>
          <p:cNvPr id="14" name="nombres jusqu'à 59 CP">
            <a:hlinkClick r:id="" action="ppaction://media"/>
            <a:extLst>
              <a:ext uri="{FF2B5EF4-FFF2-40B4-BE49-F238E27FC236}">
                <a16:creationId xmlns:a16="http://schemas.microsoft.com/office/drawing/2014/main" id="{28F27F31-6CF2-EE21-7222-44177953B64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55824" y="1699873"/>
            <a:ext cx="6166892" cy="3488712"/>
          </a:xfrm>
          <a:prstGeom prst="rect">
            <a:avLst/>
          </a:prstGeom>
        </p:spPr>
      </p:pic>
      <p:sp>
        <p:nvSpPr>
          <p:cNvPr id="16" name="Titre 1">
            <a:extLst>
              <a:ext uri="{FF2B5EF4-FFF2-40B4-BE49-F238E27FC236}">
                <a16:creationId xmlns:a16="http://schemas.microsoft.com/office/drawing/2014/main" id="{0310706D-96A2-E707-23F8-CAE057B1CE74}"/>
              </a:ext>
            </a:extLst>
          </p:cNvPr>
          <p:cNvSpPr txBox="1">
            <a:spLocks/>
          </p:cNvSpPr>
          <p:nvPr/>
        </p:nvSpPr>
        <p:spPr>
          <a:xfrm>
            <a:off x="8356009" y="38913"/>
            <a:ext cx="2348133" cy="6652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Lis la leçon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A47D553-0D5B-811A-A46E-ECD2B76290DE}"/>
              </a:ext>
            </a:extLst>
          </p:cNvPr>
          <p:cNvSpPr txBox="1"/>
          <p:nvPr/>
        </p:nvSpPr>
        <p:spPr>
          <a:xfrm>
            <a:off x="2144813" y="250969"/>
            <a:ext cx="2588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/>
              <a:t>Regarde la vidéo</a:t>
            </a:r>
          </a:p>
        </p:txBody>
      </p:sp>
    </p:spTree>
    <p:extLst>
      <p:ext uri="{BB962C8B-B14F-4D97-AF65-F5344CB8AC3E}">
        <p14:creationId xmlns:p14="http://schemas.microsoft.com/office/powerpoint/2010/main" val="313236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22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494CE5-932C-E132-4435-4EF5B391A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055F95-7248-9B6C-188B-1775883C4F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A6D2F8E-6EA5-4D8C-4DC4-593D62F1A3D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3CDB1B-99AF-6111-F5E4-78DE3F22E6E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98047B5-7A54-A816-F539-2F02E18E4993}"/>
                </a:ext>
              </a:extLst>
            </p:cNvPr>
            <p:cNvSpPr txBox="1"/>
            <p:nvPr/>
          </p:nvSpPr>
          <p:spPr>
            <a:xfrm>
              <a:off x="1402423" y="2997200"/>
              <a:ext cx="7741577" cy="1962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comprends la valeur des chiffres dans un nombre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connais la suite des nombres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BD875D2-605B-FCF4-29D9-88469696B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32700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B4AF08EE-C501-53A8-989D-79B0A4E26CEB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A47D553-0D5B-811A-A46E-ECD2B76290DE}"/>
              </a:ext>
            </a:extLst>
          </p:cNvPr>
          <p:cNvSpPr txBox="1"/>
          <p:nvPr/>
        </p:nvSpPr>
        <p:spPr>
          <a:xfrm>
            <a:off x="3776134" y="2264705"/>
            <a:ext cx="46397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dirty="0"/>
              <a:t>Ecris les nombres dictés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ABE74EF-B22A-3320-86AE-0D2BACE1B2B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519857" y="181903"/>
            <a:ext cx="1038797" cy="75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28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DBE10-C264-6AAA-9996-9A483FAB6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0D374756-F90F-CBF5-7B08-6D1CFD634CC1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069BD9D4-74E1-87F8-3F89-BBAE1D6DB676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7888416B-1F80-3313-AD7F-EA1B26ACBE53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AB8B9147-02BA-F35E-3D14-5C1834C25B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519857" y="181903"/>
            <a:ext cx="1038797" cy="75574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1AD6B10-6603-7459-1248-688FBC56D586}"/>
              </a:ext>
            </a:extLst>
          </p:cNvPr>
          <p:cNvSpPr txBox="1"/>
          <p:nvPr/>
        </p:nvSpPr>
        <p:spPr>
          <a:xfrm>
            <a:off x="6657655" y="1090050"/>
            <a:ext cx="538365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On veut construire des nombres avec des cubes unités, des barres de dix et des centaines</a:t>
            </a:r>
          </a:p>
          <a:p>
            <a:endParaRPr lang="fr-FR" sz="2600" dirty="0"/>
          </a:p>
        </p:txBody>
      </p:sp>
      <p:pic>
        <p:nvPicPr>
          <p:cNvPr id="1026" name="Picture 2" descr="Matériel concret Hêtre - 10 barres de 10 - Oppa Montessori">
            <a:extLst>
              <a:ext uri="{FF2B5EF4-FFF2-40B4-BE49-F238E27FC236}">
                <a16:creationId xmlns:a16="http://schemas.microsoft.com/office/drawing/2014/main" id="{B0D5CBB2-5286-D3DC-A3F6-D2FAA3F38E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186" y="331293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10 plaques centaines 10 x 10 x 1 cm - Base 10 bois naturel pour math">
            <a:extLst>
              <a:ext uri="{FF2B5EF4-FFF2-40B4-BE49-F238E27FC236}">
                <a16:creationId xmlns:a16="http://schemas.microsoft.com/office/drawing/2014/main" id="{5AA681BD-2923-6AD1-9469-9457EF8803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9015" y="4117759"/>
            <a:ext cx="2295525" cy="199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1 cube en bois de mille unité Dienes, couleur naturelle | 93994">
            <a:extLst>
              <a:ext uri="{FF2B5EF4-FFF2-40B4-BE49-F238E27FC236}">
                <a16:creationId xmlns:a16="http://schemas.microsoft.com/office/drawing/2014/main" id="{7AEC1915-96DE-8E53-2F97-8D1972C9F9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16" y="3582720"/>
            <a:ext cx="2265338" cy="1603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44983E21-5903-C8AF-ED37-CF5551A13541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FA90D252-8F45-F216-8C63-47DDC053F62B}"/>
              </a:ext>
            </a:extLst>
          </p:cNvPr>
          <p:cNvSpPr txBox="1"/>
          <p:nvPr/>
        </p:nvSpPr>
        <p:spPr>
          <a:xfrm>
            <a:off x="544530" y="1090050"/>
            <a:ext cx="529118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On veut construire des nombres avec des cubes unités et des barres de dix</a:t>
            </a:r>
          </a:p>
          <a:p>
            <a:endParaRPr lang="fr-FR" sz="2600" dirty="0"/>
          </a:p>
        </p:txBody>
      </p:sp>
      <p:pic>
        <p:nvPicPr>
          <p:cNvPr id="18" name="Picture 2" descr="Matériel concret Hêtre - 10 barres de 10 - Oppa Montessori">
            <a:extLst>
              <a:ext uri="{FF2B5EF4-FFF2-40B4-BE49-F238E27FC236}">
                <a16:creationId xmlns:a16="http://schemas.microsoft.com/office/drawing/2014/main" id="{417602E4-123B-E205-8AF4-14261699A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2678" y="287515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1 cube en bois de mille unité Dienes, couleur naturelle | 93994">
            <a:extLst>
              <a:ext uri="{FF2B5EF4-FFF2-40B4-BE49-F238E27FC236}">
                <a16:creationId xmlns:a16="http://schemas.microsoft.com/office/drawing/2014/main" id="{2C0FEE26-676C-F130-74AA-5218817C4E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8654" y="4654283"/>
            <a:ext cx="2265338" cy="1603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148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04DD29-22ED-7F63-0C39-213836B752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651FA07B-D6AC-F42B-1FF5-0E24D9A277E5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8ADCD385-CA57-B8C2-AC63-F67106D96D62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228B134F-7834-C754-0DE1-CFABE9B9CDE5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CFAA4862-79BC-97CA-0FCF-59560366B5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519857" y="181903"/>
            <a:ext cx="1038797" cy="755747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0F1E93B3-634F-AA1E-E515-4B5CCA2CADEF}"/>
              </a:ext>
            </a:extLst>
          </p:cNvPr>
          <p:cNvSpPr txBox="1"/>
          <p:nvPr/>
        </p:nvSpPr>
        <p:spPr>
          <a:xfrm>
            <a:off x="1888252" y="1150048"/>
            <a:ext cx="841549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Ecris le nombre dicté en chiffres puis sous la forme</a:t>
            </a:r>
          </a:p>
          <a:p>
            <a:pPr algn="ctr"/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 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=</a:t>
            </a:r>
            <a:r>
              <a:rPr lang="fr-FR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…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fr-FR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… </a:t>
            </a: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endParaRPr lang="fr-FR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2600" dirty="0"/>
          </a:p>
        </p:txBody>
      </p:sp>
    </p:spTree>
    <p:extLst>
      <p:ext uri="{BB962C8B-B14F-4D97-AF65-F5344CB8AC3E}">
        <p14:creationId xmlns:p14="http://schemas.microsoft.com/office/powerpoint/2010/main" val="192338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75A768-74BC-C83F-C2D7-CC4B21C04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6357">
            <a:extLst>
              <a:ext uri="{FF2B5EF4-FFF2-40B4-BE49-F238E27FC236}">
                <a16:creationId xmlns:a16="http://schemas.microsoft.com/office/drawing/2014/main" id="{4259C4FB-3F06-85A5-26A3-101483E2D68E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4" name="Shape 19">
              <a:extLst>
                <a:ext uri="{FF2B5EF4-FFF2-40B4-BE49-F238E27FC236}">
                  <a16:creationId xmlns:a16="http://schemas.microsoft.com/office/drawing/2014/main" id="{A83D64F0-7479-20BC-BB8F-BC0F5344335A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5" name="Shape 21">
              <a:extLst>
                <a:ext uri="{FF2B5EF4-FFF2-40B4-BE49-F238E27FC236}">
                  <a16:creationId xmlns:a16="http://schemas.microsoft.com/office/drawing/2014/main" id="{D424A047-6739-3C28-F39C-52622951738E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68FBFD98-B187-AD01-4067-28F8167541E9}"/>
              </a:ext>
            </a:extLst>
          </p:cNvPr>
          <p:cNvSpPr txBox="1"/>
          <p:nvPr/>
        </p:nvSpPr>
        <p:spPr>
          <a:xfrm>
            <a:off x="1756881" y="1687702"/>
            <a:ext cx="93392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Récite la comptine des dizaines en suivant la bande numérique</a:t>
            </a:r>
          </a:p>
          <a:p>
            <a:pPr algn="ctr"/>
            <a:endParaRPr lang="fr-FR" sz="3200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FE2CA9E-5BCB-2B34-4AF1-F1F218EBB8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6291" y="144928"/>
            <a:ext cx="957596" cy="1174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23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498EB-D913-4EFD-8F28-5C16EE12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C5DE38-5D09-84BE-0ED6-DE379542DBA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966ACC-715D-E932-EAAE-60043F04A7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31343C2C-46D5-27F5-ACC1-7934222628BC}"/>
                </a:ext>
              </a:extLst>
            </p:cNvPr>
            <p:cNvSpPr txBox="1"/>
            <p:nvPr/>
          </p:nvSpPr>
          <p:spPr>
            <a:xfrm>
              <a:off x="477749" y="2980562"/>
              <a:ext cx="7813496" cy="556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D6A2D50-2F24-BC76-21C6-52F57C5F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44B80A3D-619E-9736-5B01-FD3B60000497}"/>
              </a:ext>
            </a:extLst>
          </p:cNvPr>
          <p:cNvSpPr txBox="1"/>
          <p:nvPr/>
        </p:nvSpPr>
        <p:spPr>
          <a:xfrm>
            <a:off x="965771" y="2893281"/>
            <a:ext cx="108495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calcule avec stratégie</a:t>
            </a:r>
          </a:p>
          <a:p>
            <a:endParaRPr lang="fr-FR" sz="32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J’ajoute, je soustrais des dizaines à un nombre</a:t>
            </a:r>
          </a:p>
        </p:txBody>
      </p:sp>
    </p:spTree>
    <p:extLst>
      <p:ext uri="{BB962C8B-B14F-4D97-AF65-F5344CB8AC3E}">
        <p14:creationId xmlns:p14="http://schemas.microsoft.com/office/powerpoint/2010/main" val="42501136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CEA4D-56DE-695E-995E-5A074397B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B5CFE78-2F05-F46A-0DF9-453B72999FBA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hape 105">
            <a:extLst>
              <a:ext uri="{FF2B5EF4-FFF2-40B4-BE49-F238E27FC236}">
                <a16:creationId xmlns:a16="http://schemas.microsoft.com/office/drawing/2014/main" id="{CF084DE9-3E0F-67A4-857E-F3B0E9968A7A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EFCA7DD-C1EE-5DB0-41F3-E1D4E99D1798}"/>
              </a:ext>
            </a:extLst>
          </p:cNvPr>
          <p:cNvSpPr txBox="1"/>
          <p:nvPr/>
        </p:nvSpPr>
        <p:spPr>
          <a:xfrm>
            <a:off x="752050" y="859680"/>
            <a:ext cx="5304034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u="sng" dirty="0"/>
              <a:t>Rappel de la précédente séance</a:t>
            </a:r>
            <a:r>
              <a:rPr lang="fr-FR" sz="2400" dirty="0"/>
              <a:t>  </a:t>
            </a:r>
          </a:p>
          <a:p>
            <a:endParaRPr lang="fr-FR" sz="2400" dirty="0"/>
          </a:p>
          <a:p>
            <a:r>
              <a:rPr lang="fr-FR" sz="2400" dirty="0"/>
              <a:t>On s’est entrainé à aller d’un nombre à un autre comme si on était sur une piste.</a:t>
            </a:r>
          </a:p>
          <a:p>
            <a:endParaRPr lang="fr-FR" sz="2400" dirty="0"/>
          </a:p>
          <a:p>
            <a:r>
              <a:rPr lang="fr-FR" sz="2600" dirty="0"/>
              <a:t>Pour aller de </a:t>
            </a:r>
            <a:r>
              <a:rPr lang="fr-FR" sz="3200" b="1" dirty="0">
                <a:solidFill>
                  <a:srgbClr val="0070C0"/>
                </a:solidFill>
              </a:rPr>
              <a:t>3</a:t>
            </a:r>
            <a:r>
              <a:rPr lang="fr-FR" sz="2600" dirty="0"/>
              <a:t> à </a:t>
            </a:r>
            <a:r>
              <a:rPr lang="fr-FR" sz="3200" b="1" dirty="0">
                <a:solidFill>
                  <a:srgbClr val="0070C0"/>
                </a:solidFill>
              </a:rPr>
              <a:t>5</a:t>
            </a:r>
            <a:r>
              <a:rPr lang="fr-FR" sz="2600" dirty="0"/>
              <a:t> :</a:t>
            </a:r>
          </a:p>
          <a:p>
            <a:r>
              <a:rPr lang="fr-FR" sz="2600" dirty="0"/>
              <a:t>- on peut </a:t>
            </a:r>
            <a:r>
              <a:rPr lang="fr-FR" sz="2600" b="1" dirty="0"/>
              <a:t>penser aux décompositions </a:t>
            </a:r>
            <a:r>
              <a:rPr lang="fr-FR" sz="2600" dirty="0"/>
              <a:t>de </a:t>
            </a:r>
            <a:r>
              <a:rPr lang="fr-FR" sz="3200" b="1" dirty="0">
                <a:solidFill>
                  <a:srgbClr val="0070C0"/>
                </a:solidFill>
              </a:rPr>
              <a:t>5</a:t>
            </a:r>
            <a:r>
              <a:rPr lang="fr-FR" sz="2600" dirty="0"/>
              <a:t> pour trouver </a:t>
            </a:r>
            <a:r>
              <a:rPr lang="fr-FR" sz="3200" b="1" dirty="0">
                <a:solidFill>
                  <a:srgbClr val="0070C0"/>
                </a:solidFill>
              </a:rPr>
              <a:t>2</a:t>
            </a:r>
            <a:r>
              <a:rPr lang="fr-FR" sz="2600" dirty="0"/>
              <a:t>. </a:t>
            </a:r>
          </a:p>
          <a:p>
            <a:r>
              <a:rPr lang="fr-FR" sz="2600" dirty="0"/>
              <a:t>- on peut aussi </a:t>
            </a:r>
            <a:r>
              <a:rPr lang="fr-FR" sz="2600" b="1" dirty="0"/>
              <a:t>utiliser la bande numérique </a:t>
            </a:r>
            <a:r>
              <a:rPr lang="fr-FR" sz="2600" dirty="0"/>
              <a:t>: si on est à </a:t>
            </a:r>
            <a:r>
              <a:rPr lang="fr-FR" sz="3200" b="1" dirty="0">
                <a:solidFill>
                  <a:srgbClr val="0070C0"/>
                </a:solidFill>
              </a:rPr>
              <a:t>3</a:t>
            </a:r>
            <a:r>
              <a:rPr lang="fr-FR" sz="2600" dirty="0"/>
              <a:t>, il faut </a:t>
            </a:r>
            <a:r>
              <a:rPr lang="fr-FR" sz="3200" b="1" dirty="0">
                <a:solidFill>
                  <a:srgbClr val="0070C0"/>
                </a:solidFill>
              </a:rPr>
              <a:t>2</a:t>
            </a:r>
            <a:r>
              <a:rPr lang="fr-FR" sz="2600" dirty="0"/>
              <a:t> sauts pour aller jusqu’à </a:t>
            </a:r>
            <a:r>
              <a:rPr lang="fr-FR" sz="3200" b="1" dirty="0">
                <a:solidFill>
                  <a:srgbClr val="0070C0"/>
                </a:solidFill>
              </a:rPr>
              <a:t>5</a:t>
            </a:r>
            <a:r>
              <a:rPr lang="fr-FR" sz="2600" dirty="0"/>
              <a:t>. </a:t>
            </a:r>
          </a:p>
          <a:p>
            <a:endParaRPr lang="fr-FR" sz="2400" dirty="0"/>
          </a:p>
          <a:p>
            <a:pPr algn="ctr"/>
            <a:r>
              <a:rPr lang="fr-FR" sz="2400" dirty="0"/>
              <a:t>Cela peut s’écrire sous la forme </a:t>
            </a:r>
          </a:p>
          <a:p>
            <a:pPr algn="ctr"/>
            <a:r>
              <a:rPr lang="fr-FR" sz="3600" b="1" dirty="0">
                <a:solidFill>
                  <a:srgbClr val="0070C0"/>
                </a:solidFill>
              </a:rPr>
              <a:t>3 + … = 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1353FC5-7F1D-63EB-20D2-C2E5572C9A38}"/>
              </a:ext>
            </a:extLst>
          </p:cNvPr>
          <p:cNvSpPr txBox="1"/>
          <p:nvPr/>
        </p:nvSpPr>
        <p:spPr>
          <a:xfrm>
            <a:off x="6323267" y="2612264"/>
            <a:ext cx="51166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/>
              <a:t>Copie les calculs dictés et calcule la somme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3BDDA8D-7FD3-4569-9853-B7F51E835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0226" y="138471"/>
            <a:ext cx="1362758" cy="134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017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84A220-6E2E-2666-8379-595F333B6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>
            <a:extLst>
              <a:ext uri="{FF2B5EF4-FFF2-40B4-BE49-F238E27FC236}">
                <a16:creationId xmlns:a16="http://schemas.microsoft.com/office/drawing/2014/main" id="{8734D1B2-901A-E8EE-1D3D-5853CD544C60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pic>
        <p:nvPicPr>
          <p:cNvPr id="2" name="Picture 2" descr="fiche › Pride Mobility France">
            <a:extLst>
              <a:ext uri="{FF2B5EF4-FFF2-40B4-BE49-F238E27FC236}">
                <a16:creationId xmlns:a16="http://schemas.microsoft.com/office/drawing/2014/main" id="{D027CA50-E65E-1373-1052-BC026715D4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1334" y="111694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8B5571DB-F681-2FB2-5C7F-D29A13C8AC1A}"/>
              </a:ext>
            </a:extLst>
          </p:cNvPr>
          <p:cNvCxnSpPr>
            <a:cxnSpLocks/>
          </p:cNvCxnSpPr>
          <p:nvPr/>
        </p:nvCxnSpPr>
        <p:spPr>
          <a:xfrm>
            <a:off x="6056085" y="1585103"/>
            <a:ext cx="1" cy="489846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>
            <a:extLst>
              <a:ext uri="{FF2B5EF4-FFF2-40B4-BE49-F238E27FC236}">
                <a16:creationId xmlns:a16="http://schemas.microsoft.com/office/drawing/2014/main" id="{26E5025B-6D47-811B-CBE4-DB321C9C60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1926" y="881697"/>
            <a:ext cx="3678217" cy="528984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B9F0EC0-CD7C-E360-5145-65E827A68A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5841" y="111694"/>
            <a:ext cx="1337213" cy="18955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E54F9C7-4C0C-473F-1429-4011FDA90863}"/>
              </a:ext>
            </a:extLst>
          </p:cNvPr>
          <p:cNvSpPr txBox="1"/>
          <p:nvPr/>
        </p:nvSpPr>
        <p:spPr>
          <a:xfrm>
            <a:off x="449496" y="2782669"/>
            <a:ext cx="56065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/>
              <a:t>1/ </a:t>
            </a:r>
            <a:r>
              <a:rPr lang="fr-FR" sz="2600" dirty="0"/>
              <a:t>Prends le mini fichier </a:t>
            </a:r>
            <a:r>
              <a:rPr lang="fr-FR" sz="2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Calculus</a:t>
            </a:r>
            <a:endParaRPr lang="fr-F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2600" b="1" dirty="0"/>
              <a:t>2/ </a:t>
            </a:r>
            <a:r>
              <a:rPr lang="fr-FR" sz="2600" dirty="0"/>
              <a:t>Fais l’exercice 5</a:t>
            </a:r>
            <a:endParaRPr lang="fr-FR" sz="2600" b="1" dirty="0"/>
          </a:p>
        </p:txBody>
      </p:sp>
      <p:pic>
        <p:nvPicPr>
          <p:cNvPr id="6" name="Picture 2" descr="Minuterie de 5 Minutes – 123Timer">
            <a:extLst>
              <a:ext uri="{FF2B5EF4-FFF2-40B4-BE49-F238E27FC236}">
                <a16:creationId xmlns:a16="http://schemas.microsoft.com/office/drawing/2014/main" id="{4722CE40-CCC2-A225-87D4-F9BC8817E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2557" y="4138795"/>
            <a:ext cx="1184675" cy="118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3422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75AAB1B8-70BA-F01B-EE75-5C2A91C09AC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7AB0DA4-D129-C267-F7DF-56A8D003F9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2B705F02-1C20-CE75-31A3-326B46FD579B}"/>
                </a:ext>
              </a:extLst>
            </p:cNvPr>
            <p:cNvSpPr txBox="1"/>
            <p:nvPr/>
          </p:nvSpPr>
          <p:spPr>
            <a:xfrm>
              <a:off x="780980" y="2078315"/>
              <a:ext cx="8137133" cy="14940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en image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63D8586-44B6-2F44-AFFB-C5BBD5BF1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273531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14164</TotalTime>
  <Words>1027</Words>
  <Application>Microsoft Office PowerPoint</Application>
  <PresentationFormat>Grand écran</PresentationFormat>
  <Paragraphs>102</Paragraphs>
  <Slides>20</Slides>
  <Notes>16</Notes>
  <HiddenSlides>0</HiddenSlides>
  <MMClips>1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KG Turning Tables</vt:lpstr>
      <vt:lpstr>Wingdings</vt:lpstr>
      <vt:lpstr>Thème Office</vt:lpstr>
      <vt:lpstr>PERIODE 2  séance 33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Laetitia</dc:creator>
  <cp:lastModifiedBy>VALERIE BAILLY</cp:lastModifiedBy>
  <cp:revision>289</cp:revision>
  <dcterms:created xsi:type="dcterms:W3CDTF">2018-07-28T07:30:27Z</dcterms:created>
  <dcterms:modified xsi:type="dcterms:W3CDTF">2025-10-27T13:45:16Z</dcterms:modified>
</cp:coreProperties>
</file>